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Helvetica Neu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hK5VgVT0FGhhWUaGMI/cU1ZvWTY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0" name="Paul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2-04T15:44:31.967">
    <p:pos x="435" y="1517"/>
    <p:text>Temos fechado 8 experiências sem o DF.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nXNHGU"/>
      </p:ext>
    </p:extLst>
  </p:cm>
  <p:cm authorId="0" idx="2" dt="2022-02-04T15:43:58.921">
    <p:pos x="435" y="1617"/>
    <p:text>@samuelbrauer@gmail.com a experiência do DF, depedendo de como esteja hoje, nem entrará. Não consegui estabelecer contato firme ainda com o Nilton, como trata-se de experiencia em nosso "quintal", essa será a utlima a ser filmada, e se for entrar mesmo. Tenho minhas dúvidas ainda.
_Assigned to Samuel Brauer_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nXNHGQ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2-04T15:26:52.478">
    <p:pos x="407" y="1408"/>
    <p:text>@samuelbrauer@gmail.com aqui na experiência de Betim cmo já coletamos os materiais em campo, fiz alterações no texto dando direcionaento assertivo ao que teremos para compor o vídeo.
_Assigned to Samuel Brauer_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nTDCtk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2-04T15:25:49.907">
    <p:pos x="353" y="1451"/>
    <p:text>Sugiro aguardamos a coleta dos materiais em campo para trazer essas informações introdutórias nos vídeos, ou excluirmos esse nível de detalhamento para não corrermos o risco de ter que rever esses textos caso não consigamos depoimentos e/ou falas utilizáveis. O que acha @samuelbrauer@gmail.com ? Deixamos essa aula para fechar as paginas HTML por ultimo? Após fecharmos as visitas de campo?
_Assigned to Samuel Brauer_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nTDCtg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02-04T15:29:17.917">
    <p:pos x="407" y="1408"/>
    <p:text>@samuelbrauer@gmail.com aqui vale o mesmo comentário anterior. Não sabemos se teremos esses materiais todos nesse nivel de organização dos videos para trazer essa introdução. Mais assertivo esperarmos a coleta findar para fechar essa aula.
_Assigned to Samuel Brauer_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nXNBCE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2-02-04T15:31:35.343">
    <p:pos x="362" y="1011"/>
    <p:text>@samuelbrauer@gmail.com a experiência será em Jardinópolis - SP. Falta essa informação no título. Complementei no slide lá atras quando elenca as experiencias que serão apresetadas em vídeo. Fazer o mesmo aqui.
_Assigned to Samuel Brauer_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nXNBCI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2-02-04T15:35:38.560">
    <p:pos x="407" y="1408"/>
    <p:text>@samuelbrauer@gmail.com nesse slide a informação não está atualizada. Esse serviço não atua mais com tto. de feridas, o serviço está na UBS Central. Reitero minha sugestão de aguardamos até fecharmos as agendas de campo para revermos essas informações introdutórias. Evitaremos retrabalho asim.
_Assigned to Samuel Brauer_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nXNBCM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2-02-04T15:37:14.903">
    <p:pos x="362" y="1739"/>
    <p:text>@samuelbrauer@gmail.com nessa experiência por exemplo a asitencia ocorre em uma Policlínica se não e engano.
_Assigned to Samuel Brauer_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nXNBCQ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2-02-04T15:40:36.696">
    <p:pos x="410" y="1628"/>
    <p:text>Precisamos ver o que vamos conseguir de entrevistas e materiais nessa experiência que tem tradição no tratamento por meio de um ambulatório de feridas que está lotado hoje dentro de uma UBS que empresta o lugar físico. Sugiro esperar pra echar o texto!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nXNHGM"/>
      </p:ext>
    </p:extLst>
  </p:cm>
  <p:cm authorId="0" idx="10" dt="2022-02-04T15:38:36.586">
    <p:pos x="410" y="1728"/>
    <p:text>Substituir por "atenção primária à saúde"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nXNBCU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35cd10e31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e35cd10e31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e35cd10e31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176e97d81_1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e176e97d81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e176e97d81_1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35cd10e31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e35cd10e31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e35cd10e31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35cd10e31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e35cd10e3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e35cd10e31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6f99cd60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06f99cd60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06f99cd60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58d9d0a5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058d9d0a5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058d9d0a5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b115f1a6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eb115f1a6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eb115f1a60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58d9d0a5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058d9d0a5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058d9d0a55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58d9d0a55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058d9d0a55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058d9d0a55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35cd10e31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e35cd10e31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e35cd10e31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35cd10e3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e35cd10e3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e35cd10e3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35cd10e3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e35cd10e3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e35cd10e31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58d9d0a5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058d9d0a5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1058d9d0a5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35cd10e31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e35cd10e31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e35cd10e31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f0cfce3747_0_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f0cfce3747_0_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f0cfce3747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0cfce3747_0_39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f0cfce3747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f0cfce3747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0cfce3747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f0cfce3747_0_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f0cfce3747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f0cfce3747_0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f0cfce3747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f0cfce3747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f0cfce3747_0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f0cfce3747_0_1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f0cfce3747_0_1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f0cfce3747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f0cfce3747_0_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f0cfce3747_0_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f0cfce3747_0_2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f0cfce3747_0_2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f0cfce3747_0_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0cfce3747_0_2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f0cfce3747_0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f0cfce3747_0_3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f0cfce3747_0_3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f0cfce3747_0_3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f0cfce3747_0_3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f0cfce3747_0_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f0cfce3747_0_36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f0cfce3747_0_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f0cfce3747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f0cfce3747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f0cfce3747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3.xml"/><Relationship Id="rId4" Type="http://schemas.openxmlformats.org/officeDocument/2006/relationships/image" Target="../media/image9.jpg"/><Relationship Id="rId5" Type="http://schemas.openxmlformats.org/officeDocument/2006/relationships/image" Target="../media/image1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4.xml"/><Relationship Id="rId4" Type="http://schemas.openxmlformats.org/officeDocument/2006/relationships/image" Target="../media/image9.jp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5.xml"/><Relationship Id="rId4" Type="http://schemas.openxmlformats.org/officeDocument/2006/relationships/image" Target="../media/image9.jp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6.xml"/><Relationship Id="rId4" Type="http://schemas.openxmlformats.org/officeDocument/2006/relationships/image" Target="../media/image9.jpg"/><Relationship Id="rId5" Type="http://schemas.openxmlformats.org/officeDocument/2006/relationships/image" Target="../media/image1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7.xml"/><Relationship Id="rId4" Type="http://schemas.openxmlformats.org/officeDocument/2006/relationships/image" Target="../media/image9.jpg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8.xml"/><Relationship Id="rId4" Type="http://schemas.openxmlformats.org/officeDocument/2006/relationships/image" Target="../media/image9.jpg"/><Relationship Id="rId5" Type="http://schemas.openxmlformats.org/officeDocument/2006/relationships/image" Target="../media/image1.pn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9.jpg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Relationship Id="rId4" Type="http://schemas.openxmlformats.org/officeDocument/2006/relationships/image" Target="../media/image9.jp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35cd10e31_0_75"/>
          <p:cNvSpPr txBox="1"/>
          <p:nvPr/>
        </p:nvSpPr>
        <p:spPr>
          <a:xfrm>
            <a:off x="641349" y="1532050"/>
            <a:ext cx="91365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O PROGRAMA FARMÁCIAS VIVAS DE FORTALEZA - CE</a:t>
            </a:r>
            <a:endParaRPr/>
          </a:p>
        </p:txBody>
      </p:sp>
      <p:sp>
        <p:nvSpPr>
          <p:cNvPr id="133" name="Google Shape;133;ge35cd10e31_0_75"/>
          <p:cNvSpPr txBox="1"/>
          <p:nvPr/>
        </p:nvSpPr>
        <p:spPr>
          <a:xfrm>
            <a:off x="646153" y="2235506"/>
            <a:ext cx="6083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Agora você verá o Programa Farmácias Vivas de Fortaleza, por meio de  entrevistas com a diretora do Horto de Plantas Medicinais Prof. José de Abreu Matos da Universidade do Ceará  e a coordenadora da Oficina Farmacêutica de Farmácias Vivas. Ainda, o vídeo traz a entrevista com o  responsável técnico da Assistência de Enfermagem no tratamento de feridas com fitoterápicos, no município de Fortaleza. Interessantíssimo!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ge35cd10e31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6970" y="2344093"/>
            <a:ext cx="2170244" cy="100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e35cd10e31_0_75"/>
          <p:cNvPicPr preferRelativeResize="0"/>
          <p:nvPr/>
        </p:nvPicPr>
        <p:blipFill rotWithShape="1">
          <a:blip r:embed="rId5">
            <a:alphaModFix/>
          </a:blip>
          <a:srcRect b="0" l="0" r="15325" t="0"/>
          <a:stretch/>
        </p:blipFill>
        <p:spPr>
          <a:xfrm>
            <a:off x="8264900" y="3168775"/>
            <a:ext cx="3927102" cy="368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176e97d81_1_94"/>
          <p:cNvSpPr txBox="1"/>
          <p:nvPr/>
        </p:nvSpPr>
        <p:spPr>
          <a:xfrm>
            <a:off x="617577" y="1536964"/>
            <a:ext cx="91365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A EXPERIÊNCIA EM  IGREJINHA - RS</a:t>
            </a:r>
            <a:endParaRPr/>
          </a:p>
        </p:txBody>
      </p:sp>
      <p:sp>
        <p:nvSpPr>
          <p:cNvPr id="142" name="Google Shape;142;ge176e97d81_1_94"/>
          <p:cNvSpPr txBox="1"/>
          <p:nvPr/>
        </p:nvSpPr>
        <p:spPr>
          <a:xfrm>
            <a:off x="560425" y="2303500"/>
            <a:ext cx="61689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Neste vídeo as farmacêuticas responsáveis pela Farmácia Municipal de Igrejinha- RS, apresentarão a experiência obtida de mais de quinze anos atuando com processos de dispensação e manipulação de fitoterápicos e produtos naturais.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 seguida, você assistirá uma entrevista com  a enfermeira responsável  pelo tratamento de feridas com fitoterápicos na Unidade Básica de Saúde - Centro, do município. </a:t>
            </a:r>
            <a:r>
              <a:rPr lang="pt-BR" sz="1600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O vídeo se encerra com depoimentos de usuários em tratamento de  feridas com  fitoterápicos na Unidade Básica de Saúde.</a:t>
            </a:r>
            <a:endParaRPr sz="1600">
              <a:solidFill>
                <a:schemeClr val="dk1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" name="Google Shape;143;ge176e97d81_1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6970" y="2344093"/>
            <a:ext cx="2170244" cy="100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e176e97d81_1_94"/>
          <p:cNvPicPr preferRelativeResize="0"/>
          <p:nvPr/>
        </p:nvPicPr>
        <p:blipFill rotWithShape="1">
          <a:blip r:embed="rId6">
            <a:alphaModFix/>
          </a:blip>
          <a:srcRect b="0" l="16819" r="0" t="0"/>
          <a:stretch/>
        </p:blipFill>
        <p:spPr>
          <a:xfrm flipH="1">
            <a:off x="8470275" y="3045775"/>
            <a:ext cx="3721725" cy="381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35cd10e31_0_63"/>
          <p:cNvSpPr txBox="1"/>
          <p:nvPr/>
        </p:nvSpPr>
        <p:spPr>
          <a:xfrm>
            <a:off x="660441" y="1546342"/>
            <a:ext cx="9040775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 A FARMÁCIA VIVA DA SECRETARIA DE ESTADO DE SAÚDE DO DF</a:t>
            </a:r>
            <a:endParaRPr/>
          </a:p>
        </p:txBody>
      </p:sp>
      <p:sp>
        <p:nvSpPr>
          <p:cNvPr id="151" name="Google Shape;151;ge35cd10e31_0_63"/>
          <p:cNvSpPr txBox="1"/>
          <p:nvPr/>
        </p:nvSpPr>
        <p:spPr>
          <a:xfrm>
            <a:off x="646153" y="2235506"/>
            <a:ext cx="6083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vídeo seguinte apresenta a Farmácia Viva da Secretaria de Estado de Saúde do Distrito Federal, que iniciou suas atividades em 2003, com o objetivo de integrar a fitoterapia como opção terapêutica na Atenção Primária à saúde do DF. Seu coordenador relata os programas e projetos que fazem uso de plantas medicinais e fitoterápicos, ressaltando àqueles utilizados no tratamento de feridas.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ge35cd10e31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6970" y="2344093"/>
            <a:ext cx="2170244" cy="100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e35cd10e31_0_63"/>
          <p:cNvPicPr preferRelativeResize="0"/>
          <p:nvPr/>
        </p:nvPicPr>
        <p:blipFill rotWithShape="1">
          <a:blip r:embed="rId5">
            <a:alphaModFix/>
          </a:blip>
          <a:srcRect b="0" l="16240" r="0" t="0"/>
          <a:stretch/>
        </p:blipFill>
        <p:spPr>
          <a:xfrm rot="-5400000">
            <a:off x="7715575" y="2427975"/>
            <a:ext cx="5571425" cy="33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35cd10e31_0_87"/>
          <p:cNvSpPr txBox="1"/>
          <p:nvPr/>
        </p:nvSpPr>
        <p:spPr>
          <a:xfrm>
            <a:off x="646153" y="1532054"/>
            <a:ext cx="84483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9. O CASO DA UNIFAP/MACAPÁ – AP</a:t>
            </a:r>
            <a:endParaRPr/>
          </a:p>
        </p:txBody>
      </p:sp>
      <p:sp>
        <p:nvSpPr>
          <p:cNvPr id="160" name="Google Shape;160;ge35cd10e31_0_87"/>
          <p:cNvSpPr txBox="1"/>
          <p:nvPr/>
        </p:nvSpPr>
        <p:spPr>
          <a:xfrm>
            <a:off x="646153" y="2235506"/>
            <a:ext cx="60834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Este vídeo traz entrevistas com os enfermeiros responsáveis pelo projeto de extensão universitária da Universidade Federal do Amapá, denominado Time de Gestão em Feridas Complexas - TIGESFC. Este projeto, criado em 2019, tem entre seus  objetivos assistir usuários da Unidade Básica de Saúde da UNIFAP no tratamento de feridas complexas com plantas medicinais e fitoterápicos. </a:t>
            </a:r>
            <a:r>
              <a:rPr lang="pt-BR" sz="1600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Além disso, serão mostradas as dependências da Unidade Básica de Saúde e da universidade. Ele fecha com depoimentos de usuários que fazem parte do projeto.</a:t>
            </a:r>
            <a:endParaRPr sz="1600">
              <a:solidFill>
                <a:schemeClr val="dk1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ge35cd10e31_0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6970" y="2344093"/>
            <a:ext cx="2170244" cy="100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e35cd10e31_0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2011" y="2235500"/>
            <a:ext cx="2502161" cy="510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6f99cd601_0_0"/>
          <p:cNvSpPr txBox="1"/>
          <p:nvPr/>
        </p:nvSpPr>
        <p:spPr>
          <a:xfrm>
            <a:off x="575838" y="1606037"/>
            <a:ext cx="844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pt-BR" sz="2000">
                <a:solidFill>
                  <a:srgbClr val="89B66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FARMÁCIA DA NATUREZA – INTEGRAÇÃO SERVIÇO E ESCOL</a:t>
            </a: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b="1" sz="2000">
              <a:solidFill>
                <a:srgbClr val="89B6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g106f99cd601_0_0"/>
          <p:cNvSpPr txBox="1"/>
          <p:nvPr/>
        </p:nvSpPr>
        <p:spPr>
          <a:xfrm>
            <a:off x="575850" y="2259425"/>
            <a:ext cx="5818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Neste próximo vídeo serão relatados os programas e projetos de extensão universitária da Faculdade de Medicina de Ribeirão Preto/USP e a Universidade de Ribeirão Preto – UNAERP - em parceria com a Prefeitura do Município de Jardinópolis – SP. Apresentaremos a Farmácia da Natureza que foi certificada em 2020 como Farmácia Viva Modelo 3 , que desde 2003 faz a dispensação de plantas medicinais e fitoterápicos ao SUS.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0" name="Google Shape;170;g106f99cd601_0_0"/>
          <p:cNvPicPr preferRelativeResize="0"/>
          <p:nvPr/>
        </p:nvPicPr>
        <p:blipFill rotWithShape="1">
          <a:blip r:embed="rId5">
            <a:alphaModFix/>
          </a:blip>
          <a:srcRect b="9755" l="0" r="28248" t="0"/>
          <a:stretch/>
        </p:blipFill>
        <p:spPr>
          <a:xfrm>
            <a:off x="9182675" y="1811250"/>
            <a:ext cx="3009324" cy="504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58d9d0a55_0_12"/>
          <p:cNvSpPr txBox="1"/>
          <p:nvPr/>
        </p:nvSpPr>
        <p:spPr>
          <a:xfrm>
            <a:off x="575838" y="1529837"/>
            <a:ext cx="844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FARMÁCIA DA NATUREZA – INTEGRAÇÃO SERVIÇO E ESCOLA</a:t>
            </a:r>
            <a:endParaRPr b="1" sz="2000">
              <a:solidFill>
                <a:srgbClr val="89B6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g1058d9d0a55_0_12"/>
          <p:cNvSpPr txBox="1"/>
          <p:nvPr/>
        </p:nvSpPr>
        <p:spPr>
          <a:xfrm>
            <a:off x="575850" y="2239725"/>
            <a:ext cx="6083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Apresentaremos entrevistas realizadas com os coordenadores responsáveis pelo projeto de extensão da Faculdade de Medicina de Ribeirão Preto/USP, profissionais de saúde e técnicos responsáveis pela Farmácia da Natureza, enfatizando a aplicação de plantas medicinais e fitoterápicos no tratamento de feridas.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8" name="Google Shape;178;g1058d9d0a55_0_12"/>
          <p:cNvPicPr preferRelativeResize="0"/>
          <p:nvPr/>
        </p:nvPicPr>
        <p:blipFill rotWithShape="1">
          <a:blip r:embed="rId4">
            <a:alphaModFix/>
          </a:blip>
          <a:srcRect b="9755" l="0" r="28248" t="0"/>
          <a:stretch/>
        </p:blipFill>
        <p:spPr>
          <a:xfrm>
            <a:off x="9182675" y="1811250"/>
            <a:ext cx="3009324" cy="504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058d9d0a55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6975" y="2344107"/>
            <a:ext cx="2170251" cy="1003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b115f1a60_2_0"/>
          <p:cNvSpPr txBox="1"/>
          <p:nvPr/>
        </p:nvSpPr>
        <p:spPr>
          <a:xfrm>
            <a:off x="575838" y="1529837"/>
            <a:ext cx="844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A EXPERIÊNCIA DE  SÃO BENTO DO SUL – SC</a:t>
            </a:r>
            <a:endParaRPr/>
          </a:p>
        </p:txBody>
      </p:sp>
      <p:sp>
        <p:nvSpPr>
          <p:cNvPr id="186" name="Google Shape;186;geb115f1a60_2_0"/>
          <p:cNvSpPr txBox="1"/>
          <p:nvPr/>
        </p:nvSpPr>
        <p:spPr>
          <a:xfrm>
            <a:off x="646153" y="2235506"/>
            <a:ext cx="6083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Este vídeo traz a experiência do município de São Bento do Sul - SC com a aplicação de fitoterápicos no tratamento de feridas. Ele começa com a  entrevista  da farmacêutica coordenadora de Farmácias Vivas e do Centro Municipal de Práticas Integrativas - CEMPICS -  do município. </a:t>
            </a:r>
            <a:r>
              <a:rPr lang="pt-BR" sz="1600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E fecha com  a  entrevista da enfermeira responsável do tratamento de feridas com fitoterápicos na Unidade Básica de Saúde Rio Vermelho Estação.</a:t>
            </a:r>
            <a:endParaRPr sz="1600">
              <a:solidFill>
                <a:schemeClr val="dk1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7" name="Google Shape;187;geb115f1a60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6975" y="2344107"/>
            <a:ext cx="2170251" cy="100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eb115f1a60_2_0"/>
          <p:cNvPicPr preferRelativeResize="0"/>
          <p:nvPr/>
        </p:nvPicPr>
        <p:blipFill rotWithShape="1">
          <a:blip r:embed="rId6">
            <a:alphaModFix/>
          </a:blip>
          <a:srcRect b="11488" l="0" r="37949" t="0"/>
          <a:stretch/>
        </p:blipFill>
        <p:spPr>
          <a:xfrm>
            <a:off x="8802200" y="2022425"/>
            <a:ext cx="3389798" cy="48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58d9d0a55_0_22"/>
          <p:cNvSpPr txBox="1"/>
          <p:nvPr/>
        </p:nvSpPr>
        <p:spPr>
          <a:xfrm>
            <a:off x="575838" y="1529837"/>
            <a:ext cx="8448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APLICAÇÃO DE FITOTERÁPICOS NO TRATAMENTO DE FERIDAS NO MUNICÍPIO DE BREJO DA MADRE DE DEUS - PE</a:t>
            </a:r>
            <a:endParaRPr b="1" sz="2000">
              <a:solidFill>
                <a:srgbClr val="89B6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g1058d9d0a55_0_22"/>
          <p:cNvSpPr txBox="1"/>
          <p:nvPr/>
        </p:nvSpPr>
        <p:spPr>
          <a:xfrm>
            <a:off x="575850" y="2762025"/>
            <a:ext cx="60834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Neste vídeo será apresentada a experiência de mais de 20 anos do Município Brejo da Madre de Deus, no estado de Pernambuco com a aplicação de fitoterápicos no tratamento de feridas. Serão entrevistados os profissionais responsáveis pela Farmácia Viva – Modelo 3  e </a:t>
            </a:r>
            <a:r>
              <a:rPr lang="pt-BR" sz="1600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os profissionais enfermeiros 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responsáveis pelo  tratamento de feridas com plantas medicinais e fitoterápicos </a:t>
            </a:r>
            <a:r>
              <a:rPr lang="pt-BR" sz="1600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nas Unidade Básicas de Saúde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g1058d9d0a55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6975" y="2927457"/>
            <a:ext cx="2170251" cy="100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058d9d0a55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8850" y="2601225"/>
            <a:ext cx="4483150" cy="4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58d9d0a55_0_32"/>
          <p:cNvSpPr txBox="1"/>
          <p:nvPr/>
        </p:nvSpPr>
        <p:spPr>
          <a:xfrm>
            <a:off x="575852" y="1529825"/>
            <a:ext cx="629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13. A EXPERIÊNCIA DO MUNICÍPIO DE TOLEDO COM PLANTAS MEDICINAIS E FITOTERÁPICOS</a:t>
            </a:r>
            <a:endParaRPr b="1" sz="2000">
              <a:solidFill>
                <a:srgbClr val="89B66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g1058d9d0a55_0_32"/>
          <p:cNvSpPr txBox="1"/>
          <p:nvPr/>
        </p:nvSpPr>
        <p:spPr>
          <a:xfrm>
            <a:off x="652050" y="2585400"/>
            <a:ext cx="5980200" cy="51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00FF00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Este último vídeo traz a experiência do município de Toledo – PR com ênfase no tratamento de feridas com plantas medicinais e fitoterápicos na </a:t>
            </a:r>
            <a:r>
              <a:rPr lang="pt-BR" sz="1600">
                <a:solidFill>
                  <a:schemeClr val="dk1"/>
                </a:solidFill>
                <a:highlight>
                  <a:srgbClr val="00FF00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assistência </a:t>
            </a:r>
            <a:r>
              <a:rPr lang="pt-BR" sz="1600">
                <a:solidFill>
                  <a:schemeClr val="dk1"/>
                </a:solidFill>
                <a:highlight>
                  <a:srgbClr val="00FF00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3"/>
                  </a:ext>
                </a:extLst>
              </a:rPr>
              <a:t>primária à saúde no Sistema Único de Saúde do município. Será apresentada a entrevista com a coordenadora do Programa Municipal de Plantas Medicinais e Fitoterápicos de Toledo – PROFITOO e com a farmacêutica responsável pela dispensação dos fitoterápicos na rede pública de saúde. Apresentaremos também as experiências no tratamento de feridas com fitoterápicos através da  entrevista com a enfermeira responsável por este trabalho.</a:t>
            </a:r>
            <a:endParaRPr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g1058d9d0a55_0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6975" y="2344107"/>
            <a:ext cx="2170251" cy="100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058d9d0a55_0_32"/>
          <p:cNvPicPr preferRelativeResize="0"/>
          <p:nvPr/>
        </p:nvPicPr>
        <p:blipFill rotWithShape="1">
          <a:blip r:embed="rId6">
            <a:alphaModFix/>
          </a:blip>
          <a:srcRect b="0" l="0" r="11574" t="0"/>
          <a:stretch/>
        </p:blipFill>
        <p:spPr>
          <a:xfrm>
            <a:off x="6904175" y="2851275"/>
            <a:ext cx="5287825" cy="40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35cd10e31_0_100"/>
          <p:cNvSpPr txBox="1"/>
          <p:nvPr/>
        </p:nvSpPr>
        <p:spPr>
          <a:xfrm>
            <a:off x="575838" y="1529837"/>
            <a:ext cx="844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CONSIDERAÇÕES FINAIS </a:t>
            </a:r>
            <a:endParaRPr/>
          </a:p>
        </p:txBody>
      </p:sp>
      <p:sp>
        <p:nvSpPr>
          <p:cNvPr id="213" name="Google Shape;213;ge35cd10e31_0_100"/>
          <p:cNvSpPr txBox="1"/>
          <p:nvPr/>
        </p:nvSpPr>
        <p:spPr>
          <a:xfrm>
            <a:off x="646150" y="2337350"/>
            <a:ext cx="58131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Você acabou de conhecer 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seis programas de tratamento de feridas com a aplicação de plantas medicinais e  fitoterápicos implantados no Sistema Único de Saúde em diversos municípios brasileiros.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 próxima aula apresentaremos as Resoluções dos Conselhos Profissionais  que regulamentam as profissões da área da saúde para a prática da Fitoterapia no Sistema Único de Saúde.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Não perca, até lá!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ge35cd10e31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7921" y="2337344"/>
            <a:ext cx="46482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/>
        </p:nvSpPr>
        <p:spPr>
          <a:xfrm>
            <a:off x="668248" y="2105950"/>
            <a:ext cx="6213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Apresentar os programas e projetos  que fazem uso de plantas medicinais e fitoterápicos no  Sistema Único de Saúde – SUS  para o tratamento de feridas.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557048" y="1666911"/>
            <a:ext cx="5774400" cy="4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OBJETIVOS DE APRENDIZAGEM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668262" y="3573000"/>
            <a:ext cx="5323561" cy="571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PRÉ-REQUISITOS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 txBox="1"/>
          <p:nvPr/>
        </p:nvSpPr>
        <p:spPr>
          <a:xfrm>
            <a:off x="668248" y="3986375"/>
            <a:ext cx="62130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Antes de iniciar a matéria  reveja as aulas: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0249" lvl="0" marL="230399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1.1 . Plantas Medicinais e Fitoterápicos na Atenção Básica à Saúde.  Unidade 1. – Etapa 2.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0249" lvl="0" marL="2303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5.1.  – Ações para a Implantação e Organização da Fitoterapia no Sistema Único de Saúde – SUS. – Etapa 2.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/>
        </p:nvSpPr>
        <p:spPr>
          <a:xfrm>
            <a:off x="696000" y="2318904"/>
            <a:ext cx="108000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BRASIL.  Farmacopéia Brasileira. volume 1 e volume 2. Agência Nacional de Vigilância Sanitária. Brasília: Anvisa, 2010.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BRASIL. Agência Nacional de Vigilância Sanitária. Formulários de Fitoterápicos da Farmacopéia Brasileira/Agência Nacional de Vigilância Sanitária. Brasília: Anvisa, 2011.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BRASIL. Ministério da Saúde. Cadernos de Atenção Básica – Práticas Integrativas e Complementares – Plantas Medicinais e Fitoterapia na Atenção Básica. Brasília, 2012.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Cadernos de Atenção Básica – Práticas Integrativas e Complementares – Plantas Medicinais e Fitoterapia na Atenção Básica.  Ministério da Saúde – Brasília, 2012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ORGANIZAÇÃO DAS NAÇÕES UNIDAS. Estrategia de la OMS sobre Medicina Tradicional 2002 - 2005. OMS. Genebra, 2002.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ORGANIZAÇÃO DAS NAÇÕES UNIDAS. Estrategia de la OMS sobre Medicina Tradicional 2014 - 2023.OMS. Genebra, 2014.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2"/>
          <p:cNvSpPr txBox="1"/>
          <p:nvPr/>
        </p:nvSpPr>
        <p:spPr>
          <a:xfrm>
            <a:off x="636674" y="1652304"/>
            <a:ext cx="53235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11. REFERÊNCIAS 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"/>
          <p:cNvSpPr txBox="1"/>
          <p:nvPr/>
        </p:nvSpPr>
        <p:spPr>
          <a:xfrm>
            <a:off x="700042" y="1411097"/>
            <a:ext cx="5200696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Ministério da Saúde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Atenção Primária à Saúde - SAPS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Saúde da Família - DESF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Nacional de Práticas Integrativas e Complementares em Saúde – CNPICS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Gestão do Trabalho e da Educação na Saúde - SGTES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Gestão da Educação na Saúde – DEGES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Técnico Executiva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Daniel Miele Amado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Joseane Carvalho Costa – Universidade Federal do Sul e Sudeste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Pará - UNIFESSPA</a:t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6855671" y="1415421"/>
            <a:ext cx="30714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Fundação Oswaldo Cruz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Presidente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Nísia Trindade Lima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Chefe de Gabinete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Valcler Rangel Fernandes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– Escritório de Projetos da Presidência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 Paula Morgado Carneiro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/>
        </p:nvSpPr>
        <p:spPr>
          <a:xfrm>
            <a:off x="700043" y="718481"/>
            <a:ext cx="3186158" cy="3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DO CURSO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8305802" y="720008"/>
            <a:ext cx="3186156" cy="11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DESTE RECURSO DIDÁTICO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Conteúdo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</p:txBody>
      </p:sp>
      <p:sp>
        <p:nvSpPr>
          <p:cNvPr id="235" name="Google Shape;235;p8"/>
          <p:cNvSpPr/>
          <p:nvPr/>
        </p:nvSpPr>
        <p:spPr>
          <a:xfrm>
            <a:off x="4413736" y="1269128"/>
            <a:ext cx="3186158" cy="4497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e Acompanhamento Pedagógico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Facilitação para o AVASUS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Cristina Lovato Ribeiro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Audrey Gonçalves de Souza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Produção Audiovisual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Eduardo Dias Abreu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Leudo Lima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Ilustração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Thiago Fagundes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Web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Henrique Augusto Queiroz Aragão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Allysson Matias Franco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Gráfico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Gabriel Cunha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  <p:sp>
        <p:nvSpPr>
          <p:cNvPr id="237" name="Google Shape;237;p8"/>
          <p:cNvSpPr txBox="1"/>
          <p:nvPr/>
        </p:nvSpPr>
        <p:spPr>
          <a:xfrm>
            <a:off x="700043" y="1404281"/>
            <a:ext cx="3186158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Consultoria e Revisão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Sônia Regina Evangelista Dantas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e Design Educacional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Produção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Gramatical/Ortográfica e ABNT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Luciana Barreto Machado Rezende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/>
        </p:nvSpPr>
        <p:spPr>
          <a:xfrm>
            <a:off x="668249" y="2105950"/>
            <a:ext cx="5920200" cy="4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 vindos!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Apresentaremos nesta aula seis programas de tratamento de feridas com a aplicação de plantas medicinais e  fitoterápicos implantados no Sistema Único de Saúde em diversos municípios brasileiros.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Muitos desses programas contam com o programa Farmácias Vivas – Modelo 3 – para dispensação dos fitoterápicos e há um município que possui uma farmácia de manipulação de fitoterápicos municipal.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4"/>
          <p:cNvSpPr txBox="1"/>
          <p:nvPr/>
        </p:nvSpPr>
        <p:spPr>
          <a:xfrm>
            <a:off x="557048" y="1666911"/>
            <a:ext cx="5774400" cy="4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BOAS VINDAS!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/>
        </p:nvSpPr>
        <p:spPr>
          <a:xfrm>
            <a:off x="789025" y="2256900"/>
            <a:ext cx="4782000" cy="3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Nesta etapa do curso, você terá a oportunidade de  conhecer algumas experiências de implantação de serviços/programas voltados ao tratamento de feridas para usuários do SUS com aplicação de plantas medicinais e fitoterápicos.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Serão apresentados em forma de vídeos/entrevistas com profissionais e gestores responsáveis por esses programas , bem como alguns depoimentos de usuários beneficiados por este tipo de atendimento no SUS.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631862" y="1539160"/>
            <a:ext cx="30000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INTRODUÇÃO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6523799" y="5534150"/>
            <a:ext cx="443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latin typeface="Helvetica Neue"/>
                <a:ea typeface="Helvetica Neue"/>
                <a:cs typeface="Helvetica Neue"/>
                <a:sym typeface="Helvetica Neue"/>
              </a:rPr>
              <a:t>Fonte: acervo Altevir Zardinello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" name="Google Shape;8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800" y="2206641"/>
            <a:ext cx="4436700" cy="3327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35cd10e31_0_6"/>
          <p:cNvSpPr txBox="1"/>
          <p:nvPr/>
        </p:nvSpPr>
        <p:spPr>
          <a:xfrm>
            <a:off x="660950" y="2336100"/>
            <a:ext cx="4991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Conhecendo esses programas, você verá a importância do planejamento, da parceria entre instituições e do envolvimento de profissionais e gestores da área da saúde assim como da comunidade para a transformação das concepções e das práticas do cuidado. 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ge35cd10e31_0_6"/>
          <p:cNvSpPr txBox="1"/>
          <p:nvPr/>
        </p:nvSpPr>
        <p:spPr>
          <a:xfrm>
            <a:off x="631862" y="1539160"/>
            <a:ext cx="30000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</a:t>
            </a: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INTRODUÇÃO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e35cd10e31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801" y="2360450"/>
            <a:ext cx="4436700" cy="31736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e35cd10e31_0_6"/>
          <p:cNvSpPr txBox="1"/>
          <p:nvPr/>
        </p:nvSpPr>
        <p:spPr>
          <a:xfrm>
            <a:off x="6523799" y="5534150"/>
            <a:ext cx="443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latin typeface="Helvetica Neue"/>
                <a:ea typeface="Helvetica Neue"/>
                <a:cs typeface="Helvetica Neue"/>
                <a:sym typeface="Helvetica Neue"/>
              </a:rPr>
              <a:t>Fonte: acervo Altevir Zardinello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/>
        </p:nvSpPr>
        <p:spPr>
          <a:xfrm>
            <a:off x="631849" y="2601075"/>
            <a:ext cx="57603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seguir os programas e projetos que serão apresentados nesta aula: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661"/>
              </a:buClr>
              <a:buSzPts val="1600"/>
              <a:buAutoNum type="arabicPeriod"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Farmácia Viva no SUS – Betim – Município de Betim – Minas Gerais.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661"/>
              </a:buClr>
              <a:buSzPts val="1600"/>
              <a:buAutoNum type="arabicPeriod"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Programa Farmácias Vivas de Fortaleza e a Assistência de Enfermagem no Tratamento de Feridas com Fitoterápicos. Município de Fortaleza – CE.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" name="Google Shape;9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5593" y="2389955"/>
            <a:ext cx="4973682" cy="334665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"/>
          <p:cNvSpPr txBox="1"/>
          <p:nvPr/>
        </p:nvSpPr>
        <p:spPr>
          <a:xfrm>
            <a:off x="6715593" y="5736612"/>
            <a:ext cx="4973682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Farmácia Viva III de Betim/MG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</a:t>
            </a:r>
            <a:r>
              <a:rPr b="0" i="0" lang="pt-BR" sz="1200" u="none" cap="none" strike="noStrike">
                <a:solidFill>
                  <a:srgbClr val="000000"/>
                </a:solidFill>
                <a:highlight>
                  <a:srgbClr val="F3F5F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SES/MG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631862" y="1644091"/>
            <a:ext cx="3000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INTRODUÇÃO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35cd10e31_0_17"/>
          <p:cNvSpPr txBox="1"/>
          <p:nvPr/>
        </p:nvSpPr>
        <p:spPr>
          <a:xfrm>
            <a:off x="691712" y="2408398"/>
            <a:ext cx="54042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661"/>
              </a:buClr>
              <a:buSzPts val="1600"/>
              <a:buAutoNum type="arabicPeriod" startAt="3"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Farmácia de Manipulação de Fitoterápicos de Igrejinha e a Assistência ao Tratamento de Feridas com fitoterápicos.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661"/>
              </a:buClr>
              <a:buSzPts val="1600"/>
              <a:buAutoNum type="arabicPeriod" startAt="3"/>
            </a:pPr>
            <a:r>
              <a:rPr b="0" i="0" lang="pt-BR" sz="16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A Farmácia Viva da </a:t>
            </a:r>
            <a:r>
              <a:rPr b="0" i="0" lang="pt-BR" sz="16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Secretaria</a:t>
            </a:r>
            <a:r>
              <a:rPr b="0" i="0" lang="pt-BR" sz="16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 de Estado de Saúde do DF.</a:t>
            </a:r>
            <a:endParaRPr b="0" i="0" sz="1600" u="none" cap="none" strike="noStrike">
              <a:solidFill>
                <a:schemeClr val="dk1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661"/>
              </a:buClr>
              <a:buSzPts val="1600"/>
              <a:buAutoNum type="arabicPeriod" startAt="3"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Gestão em Feridas – Unidade Básica de Saúde – UNIFAP – Universidade Federal do Amapá - Município de Macapá – AP.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661"/>
              </a:buClr>
              <a:buSzPts val="1600"/>
              <a:buAutoNum type="arabicPeriod" startAt="3"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Farmácia da Natureza – Integração com o Serviço/Escola, Jardinópolis - SP.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6" name="Google Shape;106;ge35cd10e31_0_17"/>
          <p:cNvPicPr preferRelativeResize="0"/>
          <p:nvPr/>
        </p:nvPicPr>
        <p:blipFill rotWithShape="1">
          <a:blip r:embed="rId5">
            <a:alphaModFix/>
          </a:blip>
          <a:srcRect b="0" l="0" r="7284" t="0"/>
          <a:stretch/>
        </p:blipFill>
        <p:spPr>
          <a:xfrm>
            <a:off x="6522325" y="2366079"/>
            <a:ext cx="4977963" cy="35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e35cd10e31_0_17"/>
          <p:cNvSpPr txBox="1"/>
          <p:nvPr/>
        </p:nvSpPr>
        <p:spPr>
          <a:xfrm>
            <a:off x="6522326" y="5926534"/>
            <a:ext cx="4977962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Imagem: Farmácia Viva de Brasília DF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Agência Brasília-</a:t>
            </a:r>
            <a:r>
              <a:rPr b="0" i="0" lang="pt-BR" sz="1200" u="none" cap="none" strike="noStrike">
                <a:solidFill>
                  <a:srgbClr val="000000"/>
                </a:solidFill>
                <a:highlight>
                  <a:srgbClr val="F3F5F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SES/DF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ge35cd10e31_0_17"/>
          <p:cNvSpPr txBox="1"/>
          <p:nvPr/>
        </p:nvSpPr>
        <p:spPr>
          <a:xfrm>
            <a:off x="631862" y="1539160"/>
            <a:ext cx="30000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INTRODUÇÃO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58d9d0a55_0_0"/>
          <p:cNvSpPr txBox="1"/>
          <p:nvPr/>
        </p:nvSpPr>
        <p:spPr>
          <a:xfrm>
            <a:off x="379462" y="2366073"/>
            <a:ext cx="5404200" cy="3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Aplicação de Fitoterápicos no Tratamento de Feridas no Município de  São Bento do Sul – SC.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Farmácia Viva e Aplicação de Fitoterápicos no Tratamento de Feridas no Município de Brejo da Madre de Deus – PE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9.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Experiência do Município de Toledo - PR com Plantas Medicinais e Fitoterápicos no Ambulatório de Feridas.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g1058d9d0a55_0_0"/>
          <p:cNvSpPr txBox="1"/>
          <p:nvPr/>
        </p:nvSpPr>
        <p:spPr>
          <a:xfrm>
            <a:off x="6522326" y="5926534"/>
            <a:ext cx="497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latin typeface="Helvetica Neue"/>
                <a:ea typeface="Helvetica Neue"/>
                <a:cs typeface="Helvetica Neue"/>
                <a:sym typeface="Helvetica Neue"/>
              </a:rPr>
              <a:t>Imagem: Programa de Plantas Medicinais e Fitoterápicos de Toledo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latin typeface="Helvetica Neue"/>
                <a:ea typeface="Helvetica Neue"/>
                <a:cs typeface="Helvetica Neue"/>
                <a:sym typeface="Helvetica Neue"/>
              </a:rPr>
              <a:t>Fonte: Prefeitura de Toledo/PR - Acervo Carlos Rodrigues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g1058d9d0a55_0_0"/>
          <p:cNvSpPr txBox="1"/>
          <p:nvPr/>
        </p:nvSpPr>
        <p:spPr>
          <a:xfrm>
            <a:off x="631862" y="153916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INTRODUÇÃO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1058d9d0a5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712" y="1908138"/>
            <a:ext cx="5951140" cy="3968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e35cd10e31_0_51"/>
          <p:cNvPicPr preferRelativeResize="0"/>
          <p:nvPr/>
        </p:nvPicPr>
        <p:blipFill rotWithShape="1">
          <a:blip r:embed="rId5">
            <a:alphaModFix/>
          </a:blip>
          <a:srcRect b="0" l="0" r="30148" t="0"/>
          <a:stretch/>
        </p:blipFill>
        <p:spPr>
          <a:xfrm>
            <a:off x="9608300" y="2684325"/>
            <a:ext cx="2583698" cy="41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e35cd10e31_0_51"/>
          <p:cNvSpPr txBox="1"/>
          <p:nvPr/>
        </p:nvSpPr>
        <p:spPr>
          <a:xfrm>
            <a:off x="631865" y="1532054"/>
            <a:ext cx="5240298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FARMÁCIA VIVA NO SUS: BETIM-MG</a:t>
            </a:r>
            <a:endParaRPr/>
          </a:p>
        </p:txBody>
      </p:sp>
      <p:sp>
        <p:nvSpPr>
          <p:cNvPr id="125" name="Google Shape;125;ge35cd10e31_0_51"/>
          <p:cNvSpPr txBox="1"/>
          <p:nvPr/>
        </p:nvSpPr>
        <p:spPr>
          <a:xfrm>
            <a:off x="646153" y="2235506"/>
            <a:ext cx="60834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Neste vídeo, você conhecerá o trabalho de mais de 17 anos desenvolvido por profissionais  da  Farmácia Viva - Modelo 3 - do município de Betim - MG e toda a assistência prestada à comunidade com plantas medicinais e fitoterápicos. Serão entrevistados os profissionais da Equipe Técnica em Fitoterapia, profissional que atua no tratamento de feridas, bem como a responsável técnica pelos hortos e arranjos produtivos locais de plantas medicinais. 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O vídeo apresenta também relato de uma usuária que foi assistida pela equipe de enfermagem no tratamento de feridas com fitoterápicos em Unidade Básica de Saúde da rede. Imperdível!</a:t>
            </a:r>
            <a:endParaRPr b="0" i="0" sz="1600" u="none" cap="none" strike="noStrik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" name="Google Shape;126;ge35cd10e31_0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6970" y="2344106"/>
            <a:ext cx="2170244" cy="100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2020-04-02T17:05:55Z</dcterms:created>
  <dc:creator>Samuel Brauer</dc:creator>
</cp:coreProperties>
</file>